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8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5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E46F0-CFF0-4EA9-B736-19C1A1C2AEE2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27A30-1981-477A-ADE9-AE59089BA3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7955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27A30-1981-477A-ADE9-AE59089BA3F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838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27A30-1981-477A-ADE9-AE59089BA3F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81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27A30-1981-477A-ADE9-AE59089BA3F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801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7846083"/>
      </p:ext>
    </p:extLst>
  </p:cSld>
  <p:clrMapOvr>
    <a:masterClrMapping/>
  </p:clrMapOvr>
  <p:transition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9810692"/>
      </p:ext>
    </p:extLst>
  </p:cSld>
  <p:clrMapOvr>
    <a:masterClrMapping/>
  </p:clrMapOvr>
  <p:transition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7676569"/>
      </p:ext>
    </p:extLst>
  </p:cSld>
  <p:clrMapOvr>
    <a:masterClrMapping/>
  </p:clrMapOvr>
  <p:transition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5753730"/>
      </p:ext>
    </p:extLst>
  </p:cSld>
  <p:clrMapOvr>
    <a:masterClrMapping/>
  </p:clrMapOvr>
  <p:transition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7670287"/>
      </p:ext>
    </p:extLst>
  </p:cSld>
  <p:clrMapOvr>
    <a:masterClrMapping/>
  </p:clrMapOvr>
  <p:transition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5688761"/>
      </p:ext>
    </p:extLst>
  </p:cSld>
  <p:clrMapOvr>
    <a:masterClrMapping/>
  </p:clrMapOvr>
  <p:transition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281599"/>
      </p:ext>
    </p:extLst>
  </p:cSld>
  <p:clrMapOvr>
    <a:masterClrMapping/>
  </p:clrMapOvr>
  <p:transition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6949793"/>
      </p:ext>
    </p:extLst>
  </p:cSld>
  <p:clrMapOvr>
    <a:masterClrMapping/>
  </p:clrMapOvr>
  <p:transition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8725449"/>
      </p:ext>
    </p:extLst>
  </p:cSld>
  <p:clrMapOvr>
    <a:masterClrMapping/>
  </p:clrMapOvr>
  <p:transition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8292773"/>
      </p:ext>
    </p:extLst>
  </p:cSld>
  <p:clrMapOvr>
    <a:masterClrMapping/>
  </p:clrMapOvr>
  <p:transition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6741056"/>
      </p:ext>
    </p:extLst>
  </p:cSld>
  <p:clrMapOvr>
    <a:masterClrMapping/>
  </p:clrMapOvr>
  <p:transition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B38C1-C507-4B5B-A1C0-A45F7D6E97AF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23463-EEB5-40E4-9BE0-C9DFF53705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286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60350"/>
            <a:ext cx="8496300" cy="6264275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 – исследовательская работа учеников 11 «Б» класса МОУ гимназия №32 г.Калининграда</a:t>
            </a:r>
            <a:b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Касьянова Константина и Воробьёва Дмитрия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«Восточно-Прусская операция Красной армии(осень 1944 - весна 1945 годов).Работа фронтовой и глубинной разведок».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dirty="0" smtClean="0">
                <a:solidFill>
                  <a:schemeClr val="accent2"/>
                </a:solidFill>
              </a:rPr>
              <a:t>Научный руководитель: преподаватель истории и обществознания, МОУ гимназии № 32 г.Калининграда Василевская Галина Леонидовна.</a:t>
            </a:r>
            <a:br>
              <a:rPr lang="ru-RU" sz="2200" dirty="0" smtClean="0">
                <a:solidFill>
                  <a:schemeClr val="accent2"/>
                </a:solidFill>
              </a:rPr>
            </a:br>
            <a:r>
              <a:rPr lang="ru-RU" sz="2200" dirty="0" smtClean="0">
                <a:solidFill>
                  <a:schemeClr val="accent2"/>
                </a:solidFill>
              </a:rPr>
              <a:t/>
            </a:r>
            <a:br>
              <a:rPr lang="ru-RU" sz="2200" dirty="0" smtClean="0">
                <a:solidFill>
                  <a:schemeClr val="accent2"/>
                </a:solidFill>
              </a:rPr>
            </a:br>
            <a:r>
              <a:rPr lang="ru-RU" sz="2200" dirty="0" smtClean="0">
                <a:solidFill>
                  <a:schemeClr val="accent2"/>
                </a:solidFill>
              </a:rPr>
              <a:t>2010-2011 учебный год.</a:t>
            </a:r>
            <a:endParaRPr lang="ru-RU" sz="22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767446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4000" b="1" dirty="0" smtClean="0"/>
              <a:t>Глубинная разведка: «Прыжок в неизвестность».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268760"/>
            <a:ext cx="4860032" cy="558924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С </a:t>
            </a:r>
            <a:r>
              <a:rPr lang="ru-RU" dirty="0"/>
              <a:t>лета 1944 по весну 1945 года на территории нынешней Калининградской области осуществлялась так называемая "глубинная разведка". В тыл Восточно-Прусской группировки войск противника забрасывались различные как по своему составу, так и предназначению специальные диверсионно-разведывательные группы, а также одиночные диверсанты-разведчики и маршрутные агенты.</a:t>
            </a:r>
          </a:p>
          <a:p>
            <a:pPr marL="0" indent="0">
              <a:buNone/>
            </a:pPr>
            <a:r>
              <a:rPr lang="ru-RU" dirty="0"/>
              <a:t>Сейчас известны кодовые названия 69 ДРГ, действовавших в этот период в Восточной Пруссии, но было их гораздо больше. О подвиге советских диверсантов-разведчиков рассказывают многочисленные художественные произведения - роман Олега </a:t>
            </a:r>
            <a:r>
              <a:rPr lang="ru-RU" dirty="0" err="1"/>
              <a:t>Маркеева</a:t>
            </a:r>
            <a:r>
              <a:rPr lang="ru-RU" dirty="0"/>
              <a:t> "Оружие возмездия", документальная повесть Льва Каплина "Прыжок в "Волчье логово", роман Юрия Иванова "На краю пропасти", телесериал "Вызываем огонь на себя" (1964 год) по одноименной повести Овидия Горчакова и Яна </a:t>
            </a:r>
            <a:r>
              <a:rPr lang="ru-RU" dirty="0" err="1"/>
              <a:t>Пшимановского</a:t>
            </a:r>
            <a:r>
              <a:rPr lang="ru-RU" dirty="0"/>
              <a:t>. Однако многое в деятельности и составе конкретных групп продолжает оставаться неизвестным.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1124744"/>
            <a:ext cx="2140610" cy="315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83224"/>
            <a:ext cx="3810000" cy="2553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6106" y="980728"/>
            <a:ext cx="2130110" cy="330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0249814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3204148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053293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 </a:t>
            </a:r>
            <a:r>
              <a:rPr lang="ru-RU" b="1" i="1" dirty="0" smtClean="0"/>
              <a:t>Цели </a:t>
            </a:r>
            <a:r>
              <a:rPr lang="ru-RU" b="1" i="1" dirty="0"/>
              <a:t>забрасывания.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1052736"/>
            <a:ext cx="5472608" cy="507342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Разведчики выполняли самые разные задачи: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Захват важных лиц.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Захват документов.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Составление плана местности.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Обнаружение секретных построек.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Спасение важных людей, попавших в плен.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Подрыв зданий, железнодорожного полотна, мостов.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Сообщение точных координат для авиации и артиллерии.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Дезинформация немецкого командования.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Диверсия с целью отвлечения внимания.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054219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260648"/>
            <a:ext cx="1883768" cy="28296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05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Разведгруппа</a:t>
            </a:r>
            <a:r>
              <a:rPr lang="en-US" dirty="0" smtClean="0"/>
              <a:t>“</a:t>
            </a:r>
            <a:r>
              <a:rPr lang="ru-RU" dirty="0" smtClean="0"/>
              <a:t>Джек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53344"/>
            <a:ext cx="7956376" cy="590465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Боевое задание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r>
              <a:rPr lang="ru-RU" dirty="0">
                <a:solidFill>
                  <a:srgbClr val="FF0000"/>
                </a:solidFill>
              </a:rPr>
              <a:t>действуя в тылу Восточно-Прусской группировки войск противника, «1) установить контроль за железнодорожными и шоссейными дорогами; 2) определить состояние и пропускную способность железнодорожного транспорта и состояние линий связи; 3) организовать систематический захват «языков»; 4) освещать наличие и состояние оборонительных рубежей; 5) освещать сосредоточение войск на этих рубежах; 6) освещать сосредоточение техники, вооружения, боеприпасов, горючего, продовольствия и других видов снабжения; 7) своевременно вскрывать мероприятия противника по подготовке к химической войне; 8) осветить намерения противника по дальнейшему ведению операций</a:t>
            </a:r>
            <a:r>
              <a:rPr lang="ru-RU" dirty="0" smtClean="0">
                <a:solidFill>
                  <a:srgbClr val="FF0000"/>
                </a:solidFill>
              </a:rPr>
              <a:t>».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Задание было выполнено.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4869160"/>
            <a:ext cx="1259632" cy="174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1957705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052736"/>
            <a:ext cx="3168352" cy="44759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1340768"/>
            <a:ext cx="2424113" cy="333375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835" y="0"/>
            <a:ext cx="9033165" cy="6918037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Первоначальный состав – десять человек: командир группы – капитан Крылатых («Джек») Павел Андреевич; заместители командира – лейтенант Шпаков («Ёж») Николай Андреевич и Мельников («Крот») Иван Иванович (воинское звание неизвестно); радисты – старшина </a:t>
            </a:r>
            <a:r>
              <a:rPr lang="ru-RU" dirty="0" err="1">
                <a:solidFill>
                  <a:srgbClr val="FF0000"/>
                </a:solidFill>
              </a:rPr>
              <a:t>Бардышева</a:t>
            </a:r>
            <a:r>
              <a:rPr lang="ru-RU" dirty="0">
                <a:solidFill>
                  <a:srgbClr val="FF0000"/>
                </a:solidFill>
              </a:rPr>
              <a:t> («Сойка») Зинаида Михайловна (старший радист) и сержант Морозова («Лебедь») Анна Афанасьевна; переводчик - </a:t>
            </a:r>
            <a:r>
              <a:rPr lang="ru-RU" dirty="0" err="1">
                <a:solidFill>
                  <a:srgbClr val="FF0000"/>
                </a:solidFill>
              </a:rPr>
              <a:t>Ридевский</a:t>
            </a:r>
            <a:r>
              <a:rPr lang="ru-RU" dirty="0">
                <a:solidFill>
                  <a:srgbClr val="FF0000"/>
                </a:solidFill>
              </a:rPr>
              <a:t> Наполеон </a:t>
            </a:r>
            <a:r>
              <a:rPr lang="ru-RU" dirty="0" err="1">
                <a:solidFill>
                  <a:srgbClr val="FF0000"/>
                </a:solidFill>
              </a:rPr>
              <a:t>Филицианович</a:t>
            </a:r>
            <a:r>
              <a:rPr lang="ru-RU" dirty="0">
                <a:solidFill>
                  <a:srgbClr val="FF0000"/>
                </a:solidFill>
              </a:rPr>
              <a:t> (воинское звание и оперативный псевдоним неизвестны); разведчики – </a:t>
            </a:r>
            <a:r>
              <a:rPr lang="ru-RU" dirty="0" err="1">
                <a:solidFill>
                  <a:srgbClr val="FF0000"/>
                </a:solidFill>
              </a:rPr>
              <a:t>Зварика</a:t>
            </a:r>
            <a:r>
              <a:rPr lang="ru-RU" dirty="0">
                <a:solidFill>
                  <a:srgbClr val="FF0000"/>
                </a:solidFill>
              </a:rPr>
              <a:t> («Морж») Иосиф Иванович (воинское звание неизвестно), Овчаров Иван Семёнович, Целиков Иван Андреевич (воинское звание и оперативный псевдоним обоих неизвестны) и красноармеец Юшкевич («Орёл») Геннадий Владимирович.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С 30 июля 1944 года – в составе девяти человек во главе с лейтенантом Н.А. </a:t>
            </a:r>
            <a:r>
              <a:rPr lang="ru-RU" dirty="0" err="1">
                <a:solidFill>
                  <a:srgbClr val="FF0000"/>
                </a:solidFill>
              </a:rPr>
              <a:t>Шпаковым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С 28 сентября 1944 года – в составе пяти человек: И.И. Мельников (на правах командира в силу занимаемой должности), старшина З.М. </a:t>
            </a:r>
            <a:r>
              <a:rPr lang="ru-RU" dirty="0" err="1">
                <a:solidFill>
                  <a:srgbClr val="FF0000"/>
                </a:solidFill>
              </a:rPr>
              <a:t>Бардышева</a:t>
            </a:r>
            <a:r>
              <a:rPr lang="ru-RU" dirty="0">
                <a:solidFill>
                  <a:srgbClr val="FF0000"/>
                </a:solidFill>
              </a:rPr>
              <a:t>, сержант А.А. Морозова, И.С. Овчаров и И.А. Целиков плюс впредь действовавшая самостоятельно в силу сложивших обстоятельств объективного характера «санитарная» группа в количестве двух человек –переводчика Н.Ф. </a:t>
            </a:r>
            <a:r>
              <a:rPr lang="ru-RU" dirty="0" err="1">
                <a:solidFill>
                  <a:srgbClr val="FF0000"/>
                </a:solidFill>
              </a:rPr>
              <a:t>Ридевского</a:t>
            </a:r>
            <a:r>
              <a:rPr lang="ru-RU" dirty="0">
                <a:solidFill>
                  <a:srgbClr val="FF0000"/>
                </a:solidFill>
              </a:rPr>
              <a:t>, получившего тяжёлую травму колена, и разведчика красноармейца Г.В. Юшкевича, добровольно вызвавшего сопровождать раненого до явочного пункта. (В качестве справки: Н.Ф. </a:t>
            </a:r>
            <a:r>
              <a:rPr lang="ru-RU" dirty="0" err="1">
                <a:solidFill>
                  <a:srgbClr val="FF0000"/>
                </a:solidFill>
              </a:rPr>
              <a:t>Ридевский</a:t>
            </a:r>
            <a:r>
              <a:rPr lang="ru-RU" dirty="0">
                <a:solidFill>
                  <a:srgbClr val="FF0000"/>
                </a:solidFill>
              </a:rPr>
              <a:t> и Г.В. Юшкевич на основании радиограммы разведгруппы «Джек» с сообщением, что те пропали без вести, </a:t>
            </a:r>
            <a:r>
              <a:rPr lang="ru-RU" dirty="0" err="1">
                <a:solidFill>
                  <a:srgbClr val="FF0000"/>
                </a:solidFill>
              </a:rPr>
              <a:t>Разведуправлением</a:t>
            </a:r>
            <a:r>
              <a:rPr lang="ru-RU" dirty="0">
                <a:solidFill>
                  <a:srgbClr val="FF0000"/>
                </a:solidFill>
              </a:rPr>
              <a:t> 3-го Белорусского фронта официально были исключены из списков данной разведгруппы с 1 октября 1944 года.)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С глубокой ночи 12 ноября 1944 года – в составе шести человек: к основной группе плюс один человек – новый (четвёртый и последний по счёту) командир разведгруппы в лице специально заброшенного сюда по воздуху лейтенанта </a:t>
            </a:r>
            <a:r>
              <a:rPr lang="ru-RU" dirty="0" err="1">
                <a:solidFill>
                  <a:srgbClr val="FF0000"/>
                </a:solidFill>
              </a:rPr>
              <a:t>Моржина</a:t>
            </a:r>
            <a:r>
              <a:rPr lang="ru-RU" dirty="0">
                <a:solidFill>
                  <a:srgbClr val="FF0000"/>
                </a:solidFill>
              </a:rPr>
              <a:t> («Гладиатор») Анатолия Алексеевича.</a:t>
            </a:r>
          </a:p>
        </p:txBody>
      </p:sp>
    </p:spTree>
    <p:extLst>
      <p:ext uri="{BB962C8B-B14F-4D97-AF65-F5344CB8AC3E}">
        <p14:creationId xmlns:p14="http://schemas.microsoft.com/office/powerpoint/2010/main" xmlns="" val="3080412962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988840"/>
            <a:ext cx="2665064" cy="40445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84784"/>
            <a:ext cx="2610200" cy="40942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Разведгруппа </a:t>
            </a:r>
            <a:r>
              <a:rPr lang="en-US" dirty="0" smtClean="0"/>
              <a:t>“</a:t>
            </a:r>
            <a:r>
              <a:rPr lang="ru-RU" dirty="0" smtClean="0"/>
              <a:t>Тигр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Основная боевая задача – оперативно наводить советскую фронтовую авиацию на автомобильные и железнодорожные магистрали Кёнигсберг (ныне – Калининград) - </a:t>
            </a:r>
            <a:r>
              <a:rPr lang="ru-RU" dirty="0" err="1">
                <a:solidFill>
                  <a:srgbClr val="FF0000"/>
                </a:solidFill>
              </a:rPr>
              <a:t>Лабиау</a:t>
            </a:r>
            <a:r>
              <a:rPr lang="ru-RU" dirty="0">
                <a:solidFill>
                  <a:srgbClr val="FF0000"/>
                </a:solidFill>
              </a:rPr>
              <a:t> (ныне - Полесск) – Тильзит (ныне – Советск) в момент активного движения по ним военных колонн (эшелонов) и грузов противника. Отсюда и второе кодовое название группы – «Корректировщики».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Несмотря на яростное противодействие контрразведывательных органов врага, успешно выполнила свою трудную миссию.</a:t>
            </a:r>
          </a:p>
        </p:txBody>
      </p:sp>
    </p:spTree>
    <p:extLst>
      <p:ext uri="{BB962C8B-B14F-4D97-AF65-F5344CB8AC3E}">
        <p14:creationId xmlns:p14="http://schemas.microsoft.com/office/powerpoint/2010/main" xmlns="" val="1865249334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8964488" cy="684076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4400" dirty="0">
                <a:solidFill>
                  <a:srgbClr val="FF0000"/>
                </a:solidFill>
              </a:rPr>
              <a:t>Состав группы – двенадцать человек, но фамилии известны лишь девяти: командир – капитан </a:t>
            </a:r>
            <a:r>
              <a:rPr lang="ru-RU" sz="4400" i="1" dirty="0" err="1">
                <a:solidFill>
                  <a:srgbClr val="FF0000"/>
                </a:solidFill>
              </a:rPr>
              <a:t>Радюк</a:t>
            </a:r>
            <a:r>
              <a:rPr lang="ru-RU" sz="4400" i="1" dirty="0">
                <a:solidFill>
                  <a:srgbClr val="FF0000"/>
                </a:solidFill>
              </a:rPr>
              <a:t> («Тигр») Александр Иванович</a:t>
            </a:r>
            <a:r>
              <a:rPr lang="ru-RU" sz="4400" dirty="0">
                <a:solidFill>
                  <a:srgbClr val="FF0000"/>
                </a:solidFill>
              </a:rPr>
              <a:t>; заместитель командира - старшина </a:t>
            </a:r>
            <a:r>
              <a:rPr lang="ru-RU" sz="4400" i="1" dirty="0">
                <a:solidFill>
                  <a:srgbClr val="FF0000"/>
                </a:solidFill>
              </a:rPr>
              <a:t>Чистяков Виктор Михайлович;</a:t>
            </a:r>
            <a:r>
              <a:rPr lang="ru-RU" sz="4400" dirty="0">
                <a:solidFill>
                  <a:srgbClr val="FF0000"/>
                </a:solidFill>
              </a:rPr>
              <a:t> радисты – старшие сержанты </a:t>
            </a:r>
            <a:r>
              <a:rPr lang="ru-RU" sz="4400" i="1" dirty="0">
                <a:solidFill>
                  <a:srgbClr val="FF0000"/>
                </a:solidFill>
              </a:rPr>
              <a:t>Майоров Эдуард Васильевич </a:t>
            </a:r>
            <a:r>
              <a:rPr lang="ru-RU" sz="4400" dirty="0">
                <a:solidFill>
                  <a:srgbClr val="FF0000"/>
                </a:solidFill>
              </a:rPr>
              <a:t>(старший радист) и </a:t>
            </a:r>
            <a:r>
              <a:rPr lang="ru-RU" sz="4400" i="1" dirty="0">
                <a:solidFill>
                  <a:srgbClr val="FF0000"/>
                </a:solidFill>
              </a:rPr>
              <a:t>Мартынов Николай Николаевич</a:t>
            </a:r>
            <a:r>
              <a:rPr lang="ru-RU" sz="4400" dirty="0">
                <a:solidFill>
                  <a:srgbClr val="FF0000"/>
                </a:solidFill>
              </a:rPr>
              <a:t>; разведчики – красноармейцы </a:t>
            </a:r>
            <a:r>
              <a:rPr lang="ru-RU" sz="4400" i="1" dirty="0">
                <a:solidFill>
                  <a:srgbClr val="FF0000"/>
                </a:solidFill>
              </a:rPr>
              <a:t>Зырянов Константин Никифорович</a:t>
            </a:r>
            <a:r>
              <a:rPr lang="ru-RU" sz="4400" dirty="0">
                <a:solidFill>
                  <a:srgbClr val="FF0000"/>
                </a:solidFill>
              </a:rPr>
              <a:t>, </a:t>
            </a:r>
            <a:r>
              <a:rPr lang="ru-RU" sz="4400" i="1" dirty="0">
                <a:solidFill>
                  <a:srgbClr val="FF0000"/>
                </a:solidFill>
              </a:rPr>
              <a:t>Никитенко Анатолий Андреевич</a:t>
            </a:r>
            <a:r>
              <a:rPr lang="ru-RU" sz="4400" dirty="0">
                <a:solidFill>
                  <a:srgbClr val="FF0000"/>
                </a:solidFill>
              </a:rPr>
              <a:t>, </a:t>
            </a:r>
            <a:r>
              <a:rPr lang="ru-RU" sz="4400" i="1" dirty="0" err="1">
                <a:solidFill>
                  <a:srgbClr val="FF0000"/>
                </a:solidFill>
              </a:rPr>
              <a:t>Подчашинский</a:t>
            </a:r>
            <a:r>
              <a:rPr lang="ru-RU" sz="4400" i="1" dirty="0">
                <a:solidFill>
                  <a:srgbClr val="FF0000"/>
                </a:solidFill>
              </a:rPr>
              <a:t> Иван Фёдорович</a:t>
            </a:r>
            <a:r>
              <a:rPr lang="ru-RU" sz="4400" dirty="0">
                <a:solidFill>
                  <a:srgbClr val="FF0000"/>
                </a:solidFill>
              </a:rPr>
              <a:t>, </a:t>
            </a:r>
            <a:r>
              <a:rPr lang="ru-RU" sz="4400" i="1" dirty="0">
                <a:solidFill>
                  <a:srgbClr val="FF0000"/>
                </a:solidFill>
              </a:rPr>
              <a:t>Степанов Кондрат </a:t>
            </a:r>
            <a:r>
              <a:rPr lang="ru-RU" sz="4400" i="1" dirty="0" err="1">
                <a:solidFill>
                  <a:srgbClr val="FF0000"/>
                </a:solidFill>
              </a:rPr>
              <a:t>Артемьевич</a:t>
            </a:r>
            <a:r>
              <a:rPr lang="ru-RU" sz="4400" i="1" dirty="0">
                <a:solidFill>
                  <a:srgbClr val="FF0000"/>
                </a:solidFill>
              </a:rPr>
              <a:t> </a:t>
            </a:r>
            <a:r>
              <a:rPr lang="ru-RU" sz="4400" dirty="0">
                <a:solidFill>
                  <a:srgbClr val="FF0000"/>
                </a:solidFill>
              </a:rPr>
              <a:t>и </a:t>
            </a:r>
            <a:r>
              <a:rPr lang="ru-RU" sz="4400" i="1" dirty="0">
                <a:solidFill>
                  <a:srgbClr val="FF0000"/>
                </a:solidFill>
              </a:rPr>
              <a:t>Тишин Василий Васильевич</a:t>
            </a:r>
            <a:r>
              <a:rPr lang="ru-RU" sz="4400" dirty="0">
                <a:solidFill>
                  <a:srgbClr val="FF0000"/>
                </a:solidFill>
              </a:rPr>
              <a:t>. </a:t>
            </a:r>
            <a:endParaRPr lang="ru-RU" sz="4400" dirty="0" smtClean="0">
              <a:solidFill>
                <a:srgbClr val="FF0000"/>
              </a:solidFill>
            </a:endParaRPr>
          </a:p>
          <a:p>
            <a:pPr algn="just"/>
            <a:r>
              <a:rPr lang="ru-RU" sz="4400" dirty="0" smtClean="0">
                <a:solidFill>
                  <a:srgbClr val="FF0000"/>
                </a:solidFill>
              </a:rPr>
              <a:t>К </a:t>
            </a:r>
            <a:r>
              <a:rPr lang="ru-RU" sz="4400" dirty="0">
                <a:solidFill>
                  <a:srgbClr val="FF0000"/>
                </a:solidFill>
              </a:rPr>
              <a:t>сожалению, группа имела безвозвратные потери. Так, 23 (по другим данным – 29) сентября 1944 года в тридцати километрах северо-восточнее Кёнигсберга, в районе некой деревни </a:t>
            </a:r>
            <a:r>
              <a:rPr lang="ru-RU" sz="4400" dirty="0" err="1">
                <a:solidFill>
                  <a:srgbClr val="FF0000"/>
                </a:solidFill>
              </a:rPr>
              <a:t>Вильмсдорф</a:t>
            </a:r>
            <a:r>
              <a:rPr lang="ru-RU" sz="4400" dirty="0">
                <a:solidFill>
                  <a:srgbClr val="FF0000"/>
                </a:solidFill>
              </a:rPr>
              <a:t>, в бою с карательным отрядом гитлеровцев, прикрывая отход своих товарищей огнём из засады, героически погибли заместитель командира группы старшина В.М. Чистяков и разведчик красноармеец К.Н. Зырянов. А 8 октября 1944 года в районе посёлка Гросс </a:t>
            </a:r>
            <a:r>
              <a:rPr lang="ru-RU" sz="4400" dirty="0" err="1">
                <a:solidFill>
                  <a:srgbClr val="FF0000"/>
                </a:solidFill>
              </a:rPr>
              <a:t>Дроозден</a:t>
            </a:r>
            <a:r>
              <a:rPr lang="ru-RU" sz="4400" dirty="0">
                <a:solidFill>
                  <a:srgbClr val="FF0000"/>
                </a:solidFill>
              </a:rPr>
              <a:t> (ныне – </a:t>
            </a:r>
            <a:r>
              <a:rPr lang="ru-RU" sz="4400" dirty="0" err="1">
                <a:solidFill>
                  <a:srgbClr val="FF0000"/>
                </a:solidFill>
              </a:rPr>
              <a:t>Журавлёвка</a:t>
            </a:r>
            <a:r>
              <a:rPr lang="ru-RU" sz="4400" dirty="0">
                <a:solidFill>
                  <a:srgbClr val="FF0000"/>
                </a:solidFill>
              </a:rPr>
              <a:t> Полесского района) в яростной схватке с окружившими их эсэсовцами и штурмовиками погибли, но не сдались старший радист старший сержант Э.В. Майоров и разведчик красноармеец А.А. Никитенко</a:t>
            </a:r>
            <a:r>
              <a:rPr lang="ru-RU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665244433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56792"/>
            <a:ext cx="2082520" cy="49044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Разведгруппа </a:t>
            </a:r>
            <a:r>
              <a:rPr lang="en-US" dirty="0" smtClean="0"/>
              <a:t>“</a:t>
            </a:r>
            <a:r>
              <a:rPr lang="ru-RU" dirty="0" smtClean="0"/>
              <a:t>Каштан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628800"/>
            <a:ext cx="5842992" cy="449736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Основная боевая задача – оперативно наводить советскую фронтовую авиацию на автомобильные и железнодорожные магистрали, исходящие из Кёнигсберга.</a:t>
            </a:r>
          </a:p>
        </p:txBody>
      </p:sp>
    </p:spTree>
    <p:extLst>
      <p:ext uri="{BB962C8B-B14F-4D97-AF65-F5344CB8AC3E}">
        <p14:creationId xmlns:p14="http://schemas.microsoft.com/office/powerpoint/2010/main" xmlns="" val="3737633809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rgbClr val="FF0000"/>
                </a:solidFill>
              </a:rPr>
              <a:t>Состав группы – по одним данным (очевидно, ошибочным) восемь, а по другим - одиннадцать человек (воинское звание и оперативный псевдоним большинства неизвестны): командир – старший лейтенант Мисник («Каштан») Николай </a:t>
            </a:r>
            <a:r>
              <a:rPr lang="ru-RU" dirty="0" err="1">
                <a:solidFill>
                  <a:srgbClr val="FF0000"/>
                </a:solidFill>
              </a:rPr>
              <a:t>Мартынович</a:t>
            </a:r>
            <a:r>
              <a:rPr lang="ru-RU" dirty="0">
                <a:solidFill>
                  <a:srgbClr val="FF0000"/>
                </a:solidFill>
              </a:rPr>
              <a:t>; заместитель командира - лейтенант Тарасенко Ефим Иванович; радистка – Панова Анастасия </a:t>
            </a:r>
            <a:r>
              <a:rPr lang="ru-RU" dirty="0" err="1">
                <a:solidFill>
                  <a:srgbClr val="FF0000"/>
                </a:solidFill>
              </a:rPr>
              <a:t>Нестеровна</a:t>
            </a:r>
            <a:r>
              <a:rPr lang="ru-RU" dirty="0">
                <a:solidFill>
                  <a:srgbClr val="FF0000"/>
                </a:solidFill>
              </a:rPr>
              <a:t>; переводчик - Шут Лидия Гавриловна; разведчики – Грищенко Василий Петрович, Евстратов Константин Алексеевич, </a:t>
            </a:r>
            <a:r>
              <a:rPr lang="ru-RU" dirty="0" err="1">
                <a:solidFill>
                  <a:srgbClr val="FF0000"/>
                </a:solidFill>
              </a:rPr>
              <a:t>Камилов</a:t>
            </a:r>
            <a:r>
              <a:rPr lang="ru-RU" dirty="0">
                <a:solidFill>
                  <a:srgbClr val="FF0000"/>
                </a:solidFill>
              </a:rPr>
              <a:t> Баки, </a:t>
            </a:r>
            <a:r>
              <a:rPr lang="ru-RU" dirty="0" err="1">
                <a:solidFill>
                  <a:srgbClr val="FF0000"/>
                </a:solidFill>
              </a:rPr>
              <a:t>Мазинский</a:t>
            </a:r>
            <a:r>
              <a:rPr lang="ru-RU" dirty="0">
                <a:solidFill>
                  <a:srgbClr val="FF0000"/>
                </a:solidFill>
              </a:rPr>
              <a:t> Адам Михайлович, Романович Антон Алексеевич, Тузлуков Николай Васильевич и Шарапов Леонид Николаевич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ru-RU" dirty="0">
                <a:solidFill>
                  <a:srgbClr val="FF0000"/>
                </a:solidFill>
              </a:rPr>
              <a:t>Согласно </a:t>
            </a:r>
            <a:r>
              <a:rPr lang="ru-RU" dirty="0" smtClean="0">
                <a:solidFill>
                  <a:srgbClr val="FF0000"/>
                </a:solidFill>
              </a:rPr>
              <a:t>данным </a:t>
            </a:r>
            <a:r>
              <a:rPr lang="ru-RU" dirty="0">
                <a:solidFill>
                  <a:srgbClr val="FF0000"/>
                </a:solidFill>
              </a:rPr>
              <a:t>бывшего Разведывательного управления Генерального штаба Красной Армии, имела в своих рядах безвозвратные потери в лице восьми бойцов. Это - радистка А.Н. Панова, переводчик Л.Г. Шут, разведчики В.П. Грищенко, К.А. Евстратов, Б. </a:t>
            </a:r>
            <a:r>
              <a:rPr lang="ru-RU" dirty="0" err="1">
                <a:solidFill>
                  <a:srgbClr val="FF0000"/>
                </a:solidFill>
              </a:rPr>
              <a:t>Камилов</a:t>
            </a:r>
            <a:r>
              <a:rPr lang="ru-RU" dirty="0">
                <a:solidFill>
                  <a:srgbClr val="FF0000"/>
                </a:solidFill>
              </a:rPr>
              <a:t>, А.М. </a:t>
            </a:r>
            <a:r>
              <a:rPr lang="ru-RU" dirty="0" err="1">
                <a:solidFill>
                  <a:srgbClr val="FF0000"/>
                </a:solidFill>
              </a:rPr>
              <a:t>Мазинский</a:t>
            </a:r>
            <a:r>
              <a:rPr lang="ru-RU" dirty="0">
                <a:solidFill>
                  <a:srgbClr val="FF0000"/>
                </a:solidFill>
              </a:rPr>
              <a:t>, А.А. Романович и Н.В. Тузлуков.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082051413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36" y="1700808"/>
            <a:ext cx="4516586" cy="48048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Статистика заброшенных и вернувшихся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700808"/>
            <a:ext cx="3970784" cy="46085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Всего было заброшено 86 групп. Вернулись без потерь – 7. Вернулись с потерями – 55. Пропали без вести или уничтожены – 21.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105930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617"/>
            <a:ext cx="9134764" cy="68571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92D050"/>
                </a:solidFill>
              </a:rPr>
              <a:t>Роль разведывательных групп, их вклад в победу</a:t>
            </a:r>
            <a:r>
              <a:rPr lang="ru-RU" b="1" i="1" dirty="0" smtClean="0">
                <a:solidFill>
                  <a:srgbClr val="92D050"/>
                </a:solidFill>
              </a:rPr>
              <a:t>.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64488" cy="4133056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Непомерно </a:t>
            </a:r>
            <a:r>
              <a:rPr lang="ru-RU" dirty="0">
                <a:solidFill>
                  <a:schemeClr val="bg1"/>
                </a:solidFill>
              </a:rPr>
              <a:t>высокие потери в рядах диверсантов-разведчиков и привели в конечном счёте к тому, что роль, которую в боях за Восточную Пруссию сыграла глубинная разведка оказалась, если не намного, то, по меньше мере, всё же несколько ниже той, которая ей изначально отводилась высшим командованием Красной Армии. И это уже - мнение наших военных экспертов. В результате основная миссия по сбору разведданных в ходе подготовки и осуществления Прибалтийской и Восточно-Прусской стратегических наступательных операций вынуждено легла тогда на плечи войсковой разведки. Последней, например, в январе 1945 года удалось силами ряда своих подразделений предварительно замаскированных под </a:t>
            </a:r>
            <a:r>
              <a:rPr lang="ru-RU" dirty="0" err="1">
                <a:solidFill>
                  <a:schemeClr val="bg1"/>
                </a:solidFill>
              </a:rPr>
              <a:t>власовцев</a:t>
            </a:r>
            <a:r>
              <a:rPr lang="ru-RU" dirty="0">
                <a:solidFill>
                  <a:schemeClr val="bg1"/>
                </a:solidFill>
              </a:rPr>
              <a:t> (но каждое силой до роты!), проникнуть даже в границы Кёнигсберга – главного оплота вражеской обороны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2913740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1"/>
            <a:ext cx="8712968" cy="434908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Исследовать пути разработки и ход Восточно-Прусской операции.</a:t>
            </a:r>
          </a:p>
          <a:p>
            <a:r>
              <a:rPr lang="ru-RU" dirty="0" smtClean="0"/>
              <a:t>Выяснить значение операции на заключительном этапе Великой Отечественной войны.</a:t>
            </a:r>
          </a:p>
          <a:p>
            <a:r>
              <a:rPr lang="ru-RU" dirty="0" smtClean="0"/>
              <a:t>Познакомиться с деятельностью и ролью общевойсковой разведки в подготовке Восточно-Прусской операции.</a:t>
            </a:r>
          </a:p>
          <a:p>
            <a:r>
              <a:rPr lang="ru-RU" dirty="0" smtClean="0"/>
              <a:t>Узнать о деятельность отдельных разведгрупп.</a:t>
            </a:r>
          </a:p>
          <a:p>
            <a:r>
              <a:rPr lang="ru-RU" dirty="0" smtClean="0"/>
              <a:t>Рассмотреть статистику заброшенных и вернувшихся. </a:t>
            </a:r>
          </a:p>
          <a:p>
            <a:r>
              <a:rPr lang="ru-RU" dirty="0" smtClean="0"/>
              <a:t>Определить влияние деятельности разведгрупп на результат Восточно-Прусской операции.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2604928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целом работа разведгрупп была </a:t>
            </a:r>
            <a:r>
              <a:rPr lang="ru-RU" dirty="0" smtClean="0"/>
              <a:t>недостаточной.</a:t>
            </a:r>
          </a:p>
          <a:p>
            <a:r>
              <a:rPr lang="ru-RU" dirty="0" smtClean="0"/>
              <a:t>Люди </a:t>
            </a:r>
            <a:r>
              <a:rPr lang="ru-RU" dirty="0"/>
              <a:t>отправлялись плохо экипированные, неподготовленные. </a:t>
            </a:r>
            <a:endParaRPr lang="ru-RU" dirty="0" smtClean="0"/>
          </a:p>
          <a:p>
            <a:r>
              <a:rPr lang="ru-RU" dirty="0" smtClean="0"/>
              <a:t>Часто </a:t>
            </a:r>
            <a:r>
              <a:rPr lang="ru-RU" dirty="0"/>
              <a:t>места десантирования патрулировались немецкими войсками, поэтому многие разведчики даже не успевали </a:t>
            </a:r>
            <a:r>
              <a:rPr lang="ru-RU" dirty="0" smtClean="0"/>
              <a:t>приземлиться.</a:t>
            </a:r>
          </a:p>
          <a:p>
            <a:r>
              <a:rPr lang="ru-RU" dirty="0" smtClean="0"/>
              <a:t>Всё </a:t>
            </a:r>
            <a:r>
              <a:rPr lang="ru-RU" dirty="0"/>
              <a:t>это снижало эффективность действий разведгрупп, поэтому затраченные усилия не соответствовали результату.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948567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В ходе исследования использовался следующий материал</a:t>
            </a:r>
            <a:r>
              <a:rPr lang="ru-RU" dirty="0" smtClean="0"/>
              <a:t>:  </a:t>
            </a:r>
            <a:endParaRPr lang="ru-RU" dirty="0"/>
          </a:p>
          <a:p>
            <a:r>
              <a:rPr lang="en-US" dirty="0" smtClean="0"/>
              <a:t>C</a:t>
            </a:r>
            <a:r>
              <a:rPr lang="ru-RU" dirty="0" err="1" smtClean="0"/>
              <a:t>татьи</a:t>
            </a:r>
            <a:r>
              <a:rPr lang="ru-RU" dirty="0" smtClean="0"/>
              <a:t> </a:t>
            </a:r>
            <a:r>
              <a:rPr lang="ru-RU" dirty="0"/>
              <a:t>из авторской </a:t>
            </a:r>
            <a:r>
              <a:rPr lang="ru-RU" dirty="0" smtClean="0"/>
              <a:t>рукописи полковника </a:t>
            </a:r>
            <a:r>
              <a:rPr lang="ru-RU" dirty="0"/>
              <a:t>милиции </a:t>
            </a:r>
            <a:r>
              <a:rPr lang="ru-RU" dirty="0" smtClean="0"/>
              <a:t>Юрия </a:t>
            </a:r>
            <a:r>
              <a:rPr lang="ru-RU" dirty="0" err="1" smtClean="0"/>
              <a:t>Ржевцева</a:t>
            </a:r>
            <a:r>
              <a:rPr lang="ru-RU" dirty="0" smtClean="0"/>
              <a:t> </a:t>
            </a:r>
            <a:r>
              <a:rPr lang="ru-RU" dirty="0"/>
              <a:t>Правоохранительной энциклопедии Калининградской </a:t>
            </a:r>
            <a:r>
              <a:rPr lang="ru-RU" dirty="0" smtClean="0"/>
              <a:t>области</a:t>
            </a:r>
            <a:endParaRPr lang="en-US" dirty="0" smtClean="0"/>
          </a:p>
          <a:p>
            <a:r>
              <a:rPr lang="ru-RU" dirty="0"/>
              <a:t>К</a:t>
            </a:r>
            <a:r>
              <a:rPr lang="ru-RU" dirty="0" smtClean="0"/>
              <a:t>нига </a:t>
            </a:r>
            <a:r>
              <a:rPr lang="ru-RU" dirty="0" err="1"/>
              <a:t>А.И.Колпакиди</a:t>
            </a:r>
            <a:r>
              <a:rPr lang="ru-RU" dirty="0"/>
              <a:t>, </a:t>
            </a:r>
            <a:r>
              <a:rPr lang="ru-RU" dirty="0" err="1"/>
              <a:t>Д.П.Прохоров</a:t>
            </a:r>
            <a:r>
              <a:rPr lang="ru-RU" dirty="0"/>
              <a:t> “Империя ГРУ. Очерки истории российской военной разведки”</a:t>
            </a:r>
            <a:endParaRPr lang="en-US" dirty="0" smtClean="0"/>
          </a:p>
          <a:p>
            <a:r>
              <a:rPr lang="ru-RU" dirty="0" err="1" smtClean="0"/>
              <a:t>Генадий</a:t>
            </a:r>
            <a:r>
              <a:rPr lang="ru-RU" dirty="0" smtClean="0"/>
              <a:t> </a:t>
            </a:r>
            <a:r>
              <a:rPr lang="ru-RU" dirty="0"/>
              <a:t>Юшкевич "Увидеть </a:t>
            </a:r>
            <a:r>
              <a:rPr lang="ru-RU" dirty="0" err="1"/>
              <a:t>Прусcию</a:t>
            </a:r>
            <a:r>
              <a:rPr lang="ru-RU" dirty="0"/>
              <a:t> и Умереть</a:t>
            </a:r>
            <a:r>
              <a:rPr lang="ru-RU" dirty="0" smtClean="0"/>
              <a:t>..."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16663916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" t="13811" r="23541" b="26191"/>
          <a:stretch/>
        </p:blipFill>
        <p:spPr bwMode="auto">
          <a:xfrm>
            <a:off x="5148064" y="4736293"/>
            <a:ext cx="3419976" cy="213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036660"/>
            <a:ext cx="2636707" cy="1821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53000"/>
            <a:ext cx="15049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Пути разработки Восточно-Прусской операции.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384502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Удержанию Восточной Пруссии германское командование придавало важное значение. Здесь издавна имелись мощные укрепления, которые в последующем совершенствовались и дополнялись. К началу зимнего наступления Красной Армии в 1945 году противник создал мощную систему обороны глубиной до 200 км. Наиболее прочные укрепления имелись на восточных подступах к Кенигсбергу.</a:t>
            </a:r>
          </a:p>
        </p:txBody>
      </p:sp>
    </p:spTree>
    <p:extLst>
      <p:ext uri="{BB962C8B-B14F-4D97-AF65-F5344CB8AC3E}">
        <p14:creationId xmlns:p14="http://schemas.microsoft.com/office/powerpoint/2010/main" xmlns="" val="762942778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63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В ходе этой стратегической операции были осуществлены </a:t>
            </a:r>
            <a:r>
              <a:rPr lang="ru-RU" dirty="0" err="1"/>
              <a:t>Инстербургская</a:t>
            </a:r>
            <a:r>
              <a:rPr lang="ru-RU" dirty="0"/>
              <a:t>, </a:t>
            </a:r>
            <a:r>
              <a:rPr lang="ru-RU" dirty="0" err="1"/>
              <a:t>Млавско-Эльбингская</a:t>
            </a:r>
            <a:r>
              <a:rPr lang="ru-RU" dirty="0"/>
              <a:t>, </a:t>
            </a:r>
            <a:r>
              <a:rPr lang="ru-RU" dirty="0" err="1"/>
              <a:t>Хейльсбергская</a:t>
            </a:r>
            <a:r>
              <a:rPr lang="ru-RU" dirty="0"/>
              <a:t>, Кенигсбергская и </a:t>
            </a:r>
            <a:r>
              <a:rPr lang="ru-RU" dirty="0" err="1"/>
              <a:t>Земландская</a:t>
            </a:r>
            <a:r>
              <a:rPr lang="ru-RU" dirty="0"/>
              <a:t> фронтовые наступательные операции. Важнейшей целью Восточно-Прусской стратегической наступательной операции являлось отсечение находившихся там вражеских войск от главных сил нацистской Германии, рассечение их и уничтожение. В операции принимали участие три фронта: 2-й и 3-й Белорусские и 1-й Прибалтийский, которыми командовали маршал К.К. Рокоссовский, генералы И.Д. Черняховский и И.X. Баграмян. Им содействовал Балтийский флот под командованием адмирала В.Ф. </a:t>
            </a:r>
            <a:r>
              <a:rPr lang="ru-RU" dirty="0" err="1"/>
              <a:t>Трибуца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Войска 2-го Белорусского фронта должны были ударами с плацдармов на реке </a:t>
            </a:r>
            <a:r>
              <a:rPr lang="ru-RU" dirty="0" err="1"/>
              <a:t>Нарев</a:t>
            </a:r>
            <a:r>
              <a:rPr lang="ru-RU" dirty="0"/>
              <a:t> разгромить противника в Северной Польше. 3-й </a:t>
            </a:r>
            <a:r>
              <a:rPr lang="ru-RU" dirty="0" err="1"/>
              <a:t>Белорусскй</a:t>
            </a:r>
            <a:r>
              <a:rPr lang="ru-RU" dirty="0"/>
              <a:t> фронт получил задачу наступать на Кенигсберг с востока. В разгроме противника на Кенигсбергском направлении ему способствовала 43-я армия 1-го Прибалтийского фронта.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775575"/>
            <a:ext cx="2320745" cy="308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61614"/>
            <a:ext cx="4308480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35546"/>
            <a:ext cx="1883930" cy="281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0302345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Войска Рокоссовского и Черняховского вместе с 43-й армией 1-го Прибалтийского фронта к началу 1945 года насчитывали 1669 тыс. человек, 25,4 тыс. орудий и минометов, около 4 тыс. танков и самоходных артиллерийских установок и более 3 тыс. боевых самолетов.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Восточной Пруссии и Северной Польше оборонялись войска группы армий «Центр» под командованием генерала Г. </a:t>
            </a:r>
            <a:r>
              <a:rPr lang="ru-RU" dirty="0" err="1"/>
              <a:t>Рейнгардта</a:t>
            </a:r>
            <a:r>
              <a:rPr lang="ru-RU" dirty="0"/>
              <a:t>. Группа имела 580 тыс. солдат и офицеров, более 8 тыс. орудий и минометов, 700 боевых самолетов.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Таким образом, превосходство советских войск над противником в личном составе и артиллерии составляло 2—3 раза, а в танках и самолетах — 4—5,5 раз.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7356"/>
            <a:ext cx="4320480" cy="292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07256"/>
            <a:ext cx="4211960" cy="315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91617562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Значение операции на заключительном этапе.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</a:rPr>
              <a:t>Мир вступал в 1945 год. Фашистская Германия упорно сопротивлялась. Но исход Второй мировой войны был предопределен. Уже освобождена Варшава, советские войска неудержимо двигались на запад. Впереди лежал Берлин.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</a:rPr>
              <a:t>Дальновидные стратеги, и в первую очередь маршал Жуков, не забывали о правом и левом флангах Берлинского направления, где находилось значительное количество вражеских войск. Действия их могли быть самыми неожиданными. Уже после войны такие опасения подтвердились. У немецкого командования действительно имелось намерение в случае образования «берлинского выступа» двусторонним одновременным фланговым ударом разрубить его основание. В Восточной Пруссии, на </a:t>
            </a:r>
            <a:r>
              <a:rPr lang="ru-RU" dirty="0" err="1" smtClean="0">
                <a:latin typeface="Times New Roman" pitchFamily="18" charset="0"/>
              </a:rPr>
              <a:t>Земландском</a:t>
            </a:r>
            <a:r>
              <a:rPr lang="ru-RU" dirty="0" smtClean="0">
                <a:latin typeface="Times New Roman" pitchFamily="18" charset="0"/>
              </a:rPr>
              <a:t> полуострове и прилегающих территориях находилась группа немецких армий, насчитывающая в общей сложности около 40 дивизий. Оставлять их у себя в тылу было крайне опасно.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8514787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5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747" b="-204"/>
          <a:stretch/>
        </p:blipFill>
        <p:spPr bwMode="auto">
          <a:xfrm>
            <a:off x="20000" y="0"/>
            <a:ext cx="912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7865264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22605"/>
            <a:ext cx="1837043" cy="243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30"/>
            <a:ext cx="8229600" cy="1143000"/>
          </a:xfrm>
        </p:spPr>
        <p:txBody>
          <a:bodyPr/>
          <a:lstStyle/>
          <a:p>
            <a:r>
              <a:rPr lang="ru-RU" dirty="0" smtClean="0"/>
              <a:t>Подготовка к операции.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4525963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Общий замысел Ставки Верховного Главнокомандования в Восточно-Прусской операции состоял в том, чтобы ударом на </a:t>
            </a:r>
            <a:r>
              <a:rPr lang="ru-RU" dirty="0" err="1" smtClean="0"/>
              <a:t>Мариенбург</a:t>
            </a:r>
            <a:r>
              <a:rPr lang="ru-RU" dirty="0" smtClean="0"/>
              <a:t> отрезать Восточную Пруссию от центральных районов Германии и одновременно нанести с востока глубокий фронтальный удар на Кенигсберг. Затем предполагалось расчленить восточно-прусскую группировку на части, окружить их и уничтожить. </a:t>
            </a:r>
          </a:p>
          <a:p>
            <a:pPr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С этой целью Ставка намечала два согласованных удара из районов севернее и южнее Мазурских озер: первый — войсками 3-го Белорусского фронта на направлении </a:t>
            </a:r>
            <a:r>
              <a:rPr lang="ru-RU" dirty="0" err="1" smtClean="0"/>
              <a:t>Велау</a:t>
            </a:r>
            <a:r>
              <a:rPr lang="ru-RU" dirty="0" smtClean="0"/>
              <a:t> — Кенигсберг, второй — войсками 2-го Белорусского фронта вдоль южной границы в обход Мазурских озер и важнейших укреплений Восточной Пруссии на </a:t>
            </a:r>
            <a:r>
              <a:rPr lang="ru-RU" dirty="0" err="1" smtClean="0"/>
              <a:t>Млава</a:t>
            </a:r>
            <a:r>
              <a:rPr lang="ru-RU" dirty="0" smtClean="0"/>
              <a:t> — </a:t>
            </a:r>
            <a:r>
              <a:rPr lang="ru-RU" dirty="0" err="1" smtClean="0"/>
              <a:t>Мариенбург</a:t>
            </a:r>
            <a:r>
              <a:rPr lang="ru-RU" dirty="0" smtClean="0"/>
              <a:t>. </a:t>
            </a:r>
          </a:p>
          <a:p>
            <a:pPr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Исходя из этого Верховное Главнокомандование в своей директиве от 3 декабря 1944 г. поставило 3-му Белорусскому фронту задачу разгромить </a:t>
            </a:r>
            <a:r>
              <a:rPr lang="ru-RU" dirty="0" err="1" smtClean="0"/>
              <a:t>тильзитско-инстербургскую</a:t>
            </a:r>
            <a:r>
              <a:rPr lang="ru-RU" dirty="0" smtClean="0"/>
              <a:t> группировку противника и не позднее 10–12-го дня операции овладеть рубежом </a:t>
            </a:r>
            <a:r>
              <a:rPr lang="ru-RU" dirty="0" err="1" smtClean="0"/>
              <a:t>Немонин</a:t>
            </a:r>
            <a:r>
              <a:rPr lang="ru-RU" dirty="0" smtClean="0"/>
              <a:t> — </a:t>
            </a:r>
            <a:r>
              <a:rPr lang="ru-RU" dirty="0" err="1" smtClean="0"/>
              <a:t>Жаргиллен</a:t>
            </a:r>
            <a:r>
              <a:rPr lang="ru-RU" dirty="0" smtClean="0"/>
              <a:t> — </a:t>
            </a:r>
            <a:r>
              <a:rPr lang="ru-RU" dirty="0" err="1" smtClean="0"/>
              <a:t>Норкиттен</a:t>
            </a:r>
            <a:r>
              <a:rPr lang="ru-RU" dirty="0" smtClean="0"/>
              <a:t> — </a:t>
            </a:r>
            <a:r>
              <a:rPr lang="ru-RU" dirty="0" err="1" smtClean="0"/>
              <a:t>Даркемен</a:t>
            </a:r>
            <a:r>
              <a:rPr lang="ru-RU" dirty="0" smtClean="0"/>
              <a:t> — </a:t>
            </a:r>
            <a:r>
              <a:rPr lang="ru-RU" dirty="0" err="1" smtClean="0"/>
              <a:t>Гольдап</a:t>
            </a:r>
            <a:r>
              <a:rPr lang="ru-RU" dirty="0" smtClean="0"/>
              <a:t>, после чего развивать наступление на Кенигсберг по обоим берегам р. </a:t>
            </a:r>
            <a:r>
              <a:rPr lang="ru-RU" dirty="0" err="1" smtClean="0"/>
              <a:t>Прегель</a:t>
            </a:r>
            <a:r>
              <a:rPr lang="ru-RU" dirty="0" smtClean="0"/>
              <a:t>, имея главные силы на ее южном берегу. Главный удар нанести из района севернее линии </a:t>
            </a:r>
            <a:r>
              <a:rPr lang="ru-RU" dirty="0" err="1" smtClean="0"/>
              <a:t>Шталлупенен</a:t>
            </a:r>
            <a:r>
              <a:rPr lang="ru-RU" dirty="0" smtClean="0"/>
              <a:t> — </a:t>
            </a:r>
            <a:r>
              <a:rPr lang="ru-RU" dirty="0" err="1" smtClean="0"/>
              <a:t>Гумбиннен</a:t>
            </a:r>
            <a:r>
              <a:rPr lang="ru-RU" dirty="0" smtClean="0"/>
              <a:t> в общем направлении на </a:t>
            </a:r>
            <a:r>
              <a:rPr lang="ru-RU" dirty="0" err="1" smtClean="0"/>
              <a:t>Маллвишкен</a:t>
            </a:r>
            <a:r>
              <a:rPr lang="ru-RU" dirty="0" smtClean="0"/>
              <a:t>, </a:t>
            </a:r>
            <a:r>
              <a:rPr lang="ru-RU" dirty="0" err="1" smtClean="0"/>
              <a:t>Велау</a:t>
            </a:r>
            <a:r>
              <a:rPr lang="ru-RU" dirty="0" smtClean="0"/>
              <a:t> силами четырех общевойсковых армий и двух танковых корпусов. Оборону противника прорвать на одном участке протяжением 18–19 км по фронту войсками 39, 5-й и 11-й гвардейской армий. Для их поддержки привлечь три артиллерийские дивизии прорыва. Создать плотность артиллерии и минометов (от 76-мм и выше) не менее 200 стволов на 1 км фронта.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509120"/>
            <a:ext cx="1631725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498223"/>
            <a:ext cx="1713361" cy="235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1735050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4752528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Второй эшелон фронта — 2-ю гвардейскую армию и танковый корпус — предлагалось использовать после прорыва для наращивания удара на главном направлении. </a:t>
            </a:r>
          </a:p>
          <a:p>
            <a:pPr marL="0" indent="0" algn="just">
              <a:buNone/>
            </a:pPr>
            <a:r>
              <a:rPr lang="ru-RU" dirty="0" smtClean="0"/>
              <a:t>Действия главной группировки войск обеспечивались с севера, со стороны р. Неман, обороной одного стрелкового корпуса 39-й армии и наступлением ее главных сил на Тильзит, с юга — войсками 28-й армии, частью сил наступавшими в общем направлении на </a:t>
            </a:r>
            <a:r>
              <a:rPr lang="ru-RU" dirty="0" err="1" smtClean="0"/>
              <a:t>Даркемен</a:t>
            </a:r>
            <a:r>
              <a:rPr lang="ru-RU" dirty="0" smtClean="0"/>
              <a:t>. 31-й армии предписывалось при всех условиях прочно оборонять свою полосу к югу от </a:t>
            </a:r>
            <a:r>
              <a:rPr lang="ru-RU" dirty="0" err="1" smtClean="0"/>
              <a:t>Гольдапа</a:t>
            </a:r>
            <a:r>
              <a:rPr lang="ru-RU" dirty="0" smtClean="0"/>
              <a:t> {269}. </a:t>
            </a:r>
          </a:p>
          <a:p>
            <a:pPr marL="0" indent="0" algn="just">
              <a:buNone/>
            </a:pPr>
            <a:r>
              <a:rPr lang="ru-RU" dirty="0" smtClean="0"/>
              <a:t>Соседу справа — «1-му Прибалтийскому фронту было приказано содействовать войскам 3-го Белорусского фронта в разгроме [190] </a:t>
            </a:r>
            <a:r>
              <a:rPr lang="ru-RU" dirty="0" err="1" smtClean="0"/>
              <a:t>тильзитской</a:t>
            </a:r>
            <a:r>
              <a:rPr lang="ru-RU" dirty="0" smtClean="0"/>
              <a:t> группировки противника, сосредоточив на левом крыле 43-й армии не менее 4–5 дивизий для наступления вдоль левого берега Немана» {270}. </a:t>
            </a:r>
          </a:p>
          <a:p>
            <a:pPr marL="0" indent="0" algn="just">
              <a:buNone/>
            </a:pPr>
            <a:r>
              <a:rPr lang="ru-RU" dirty="0" smtClean="0"/>
              <a:t>Как видно из директивы, 3-й Белорусский фронт должен был для разгрома </a:t>
            </a:r>
            <a:r>
              <a:rPr lang="ru-RU" dirty="0" err="1" smtClean="0"/>
              <a:t>тильзитско-инстербургской</a:t>
            </a:r>
            <a:r>
              <a:rPr lang="ru-RU" dirty="0" smtClean="0"/>
              <a:t> группировки немцев нанести глубокий фронтальный удар на кенигсбергском направлении с одновременным расширением фронта прорыва обеспечивающими ударами на Тильзит и </a:t>
            </a:r>
            <a:r>
              <a:rPr lang="ru-RU" dirty="0" err="1" smtClean="0"/>
              <a:t>Даркемен</a:t>
            </a:r>
            <a:r>
              <a:rPr lang="ru-RU" dirty="0" smtClean="0"/>
              <a:t>. Надо было не позволить немецко-фашистскому командованию маневрировать силами для противодействия 2-му Белорусскому фронту. </a:t>
            </a:r>
          </a:p>
          <a:p>
            <a:pPr marL="0" indent="0" algn="just">
              <a:buNone/>
            </a:pPr>
            <a:r>
              <a:rPr lang="ru-RU" dirty="0" smtClean="0"/>
              <a:t>В ходе наступления войскам фронта предстояло преодолеть наиболее сильные укрепления, защищаемые плотной группировкой противника. Возможности для оперативного маневра на этом направлении были несколько ограничены. Операция же 2-го Белорусского фронта рассчитывалась на обход восточно-прусских укреплений с юга. Поэтому в его состав, кроме семи общевойсковых армий, включили такие подвижные объединения и соединения, как танковая армия, два танковых корпуса, механизированный и кавалерийский корпуса.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872162"/>
            <a:ext cx="2480715" cy="2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7050" y="4001474"/>
            <a:ext cx="3593182" cy="290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06" y="4498607"/>
            <a:ext cx="3009900" cy="1905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896383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</TotalTime>
  <Words>2127</Words>
  <Application>Microsoft Office PowerPoint</Application>
  <PresentationFormat>Экран (4:3)</PresentationFormat>
  <Paragraphs>76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Научно – исследовательская работа учеников 11 «Б» класса МОУ гимназия №32 г.Калининграда Касьянова Константина и Воробьёва Дмитрия Тема: «Восточно-Прусская операция Красной армии(осень 1944 - весна 1945 годов).Работа фронтовой и глубинной разведок».  Научный руководитель: преподаватель истории и обществознания, МОУ гимназии № 32 г.Калининграда Василевская Галина Леонидовна.  2010-2011 учебный год.</vt:lpstr>
      <vt:lpstr>Цели работы:</vt:lpstr>
      <vt:lpstr>Пути разработки Восточно-Прусской операции.</vt:lpstr>
      <vt:lpstr>Слайд 4</vt:lpstr>
      <vt:lpstr>Слайд 5</vt:lpstr>
      <vt:lpstr>Значение операции на заключительном этапе.</vt:lpstr>
      <vt:lpstr>Слайд 7</vt:lpstr>
      <vt:lpstr>Подготовка к операции.</vt:lpstr>
      <vt:lpstr>Слайд 9</vt:lpstr>
      <vt:lpstr>Глубинная разведка: «Прыжок в неизвестность».</vt:lpstr>
      <vt:lpstr> Цели забрасывания.</vt:lpstr>
      <vt:lpstr>Разведгруппа“Джек”</vt:lpstr>
      <vt:lpstr>Слайд 13</vt:lpstr>
      <vt:lpstr>Разведгруппа “Тигр”</vt:lpstr>
      <vt:lpstr>Слайд 15</vt:lpstr>
      <vt:lpstr>Разведгруппа “Каштан”</vt:lpstr>
      <vt:lpstr>Слайд 17</vt:lpstr>
      <vt:lpstr>Статистика заброшенных и вернувшихся</vt:lpstr>
      <vt:lpstr>Роль разведывательных групп, их вклад в победу.</vt:lpstr>
      <vt:lpstr>Выводы:</vt:lpstr>
      <vt:lpstr>Слайд 21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 – исследовательская работа по теме: “Восточно-Прусская операция Красной армии(осень 1944 - весна 1945 годов).Работа фронтовой и глубинной разведок.” “Прыжок в неизвестность”</dc:title>
  <dc:creator>Константин</dc:creator>
  <cp:lastModifiedBy>home</cp:lastModifiedBy>
  <cp:revision>31</cp:revision>
  <dcterms:created xsi:type="dcterms:W3CDTF">2011-01-26T12:52:16Z</dcterms:created>
  <dcterms:modified xsi:type="dcterms:W3CDTF">2011-01-28T21:27:24Z</dcterms:modified>
</cp:coreProperties>
</file>